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47700" y="2095500"/>
            <a:ext cx="11709400" cy="2908300"/>
          </a:xfrm>
          <a:prstGeom prst="rect">
            <a:avLst/>
          </a:prstGeom>
        </p:spPr>
        <p:txBody>
          <a:bodyPr anchor="b"/>
          <a:lstStyle>
            <a:lvl1pPr algn="ctr">
              <a:defRPr>
                <a:solidFill>
                  <a:srgbClr val="546056"/>
                </a:solidFill>
              </a:defRPr>
            </a:lvl1pPr>
          </a:lstStyle>
          <a:p>
            <a:pPr/>
            <a:r>
              <a:t>Title Text</a:t>
            </a:r>
          </a:p>
        </p:txBody>
      </p:sp>
      <p:sp>
        <p:nvSpPr>
          <p:cNvPr id="12" name="Body Level One…"/>
          <p:cNvSpPr txBox="1"/>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Image"/>
          <p:cNvSpPr/>
          <p:nvPr>
            <p:ph type="pic" sz="quarter" idx="13"/>
          </p:nvPr>
        </p:nvSpPr>
        <p:spPr>
          <a:xfrm>
            <a:off x="6540500" y="4902200"/>
            <a:ext cx="5854700" cy="4241800"/>
          </a:xfrm>
          <a:prstGeom prst="rect">
            <a:avLst/>
          </a:prstGeom>
          <a:ln w="9525">
            <a:round/>
          </a:ln>
        </p:spPr>
        <p:txBody>
          <a:bodyPr lIns="91439" tIns="45719" rIns="91439" bIns="45719" anchor="t">
            <a:noAutofit/>
          </a:bodyPr>
          <a:lstStyle/>
          <a:p>
            <a:pPr/>
          </a:p>
        </p:txBody>
      </p:sp>
      <p:sp>
        <p:nvSpPr>
          <p:cNvPr id="96" name="Image"/>
          <p:cNvSpPr/>
          <p:nvPr>
            <p:ph type="pic" sz="quarter" idx="14"/>
          </p:nvPr>
        </p:nvSpPr>
        <p:spPr>
          <a:xfrm>
            <a:off x="6540500" y="641350"/>
            <a:ext cx="5854700" cy="4241800"/>
          </a:xfrm>
          <a:prstGeom prst="rect">
            <a:avLst/>
          </a:prstGeom>
          <a:ln w="9525">
            <a:round/>
          </a:ln>
        </p:spPr>
        <p:txBody>
          <a:bodyPr lIns="91439" tIns="45719" rIns="91439" bIns="45719" anchor="t">
            <a:noAutofit/>
          </a:bodyPr>
          <a:lstStyle/>
          <a:p>
            <a:pPr/>
          </a:p>
        </p:txBody>
      </p:sp>
      <p:sp>
        <p:nvSpPr>
          <p:cNvPr id="97" name="Image"/>
          <p:cNvSpPr/>
          <p:nvPr>
            <p:ph type="pic" sz="half" idx="15"/>
          </p:nvPr>
        </p:nvSpPr>
        <p:spPr>
          <a:xfrm>
            <a:off x="622300" y="622300"/>
            <a:ext cx="5892800" cy="8521700"/>
          </a:xfrm>
          <a:prstGeom prst="rect">
            <a:avLst/>
          </a:prstGeom>
          <a:ln w="9525">
            <a:round/>
          </a:ln>
        </p:spPr>
        <p:txBody>
          <a:bodyPr lIns="91439" tIns="45719" rIns="91439" bIns="45719" anchor="t">
            <a:noAutofit/>
          </a:bodyPr>
          <a:lstStyle/>
          <a:p>
            <a:pP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106" name="“Type a quote here”"/>
          <p:cNvSpPr txBox="1"/>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pPr/>
            <a:r>
              <a:t>“Type a quote here”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13"/>
          </p:nvPr>
        </p:nvSpPr>
        <p:spPr>
          <a:xfrm>
            <a:off x="4457700" y="355600"/>
            <a:ext cx="4089400" cy="6045200"/>
          </a:xfrm>
          <a:prstGeom prst="rect">
            <a:avLst/>
          </a:prstGeom>
          <a:ln w="9525">
            <a:round/>
          </a:ln>
        </p:spPr>
        <p:txBody>
          <a:bodyPr lIns="91439" tIns="45719" rIns="91439" bIns="45719" anchor="t">
            <a:noAutofit/>
          </a:bodyPr>
          <a:lstStyle/>
          <a:p>
            <a:pPr/>
          </a:p>
        </p:txBody>
      </p:sp>
      <p:sp>
        <p:nvSpPr>
          <p:cNvPr id="21" name="Image"/>
          <p:cNvSpPr/>
          <p:nvPr>
            <p:ph type="pic" sz="quarter" idx="14"/>
          </p:nvPr>
        </p:nvSpPr>
        <p:spPr>
          <a:xfrm>
            <a:off x="8559800" y="355600"/>
            <a:ext cx="4089400" cy="6045200"/>
          </a:xfrm>
          <a:prstGeom prst="rect">
            <a:avLst/>
          </a:prstGeom>
          <a:ln w="9525">
            <a:round/>
          </a:ln>
        </p:spPr>
        <p:txBody>
          <a:bodyPr lIns="91439" tIns="45719" rIns="91439" bIns="45719" anchor="t">
            <a:noAutofit/>
          </a:bodyPr>
          <a:lstStyle/>
          <a:p>
            <a:pPr/>
          </a:p>
        </p:txBody>
      </p:sp>
      <p:sp>
        <p:nvSpPr>
          <p:cNvPr id="22" name="Image"/>
          <p:cNvSpPr/>
          <p:nvPr>
            <p:ph type="pic" sz="quarter" idx="15"/>
          </p:nvPr>
        </p:nvSpPr>
        <p:spPr>
          <a:xfrm>
            <a:off x="355600" y="355600"/>
            <a:ext cx="4089400" cy="6045200"/>
          </a:xfrm>
          <a:prstGeom prst="rect">
            <a:avLst/>
          </a:prstGeom>
          <a:ln w="9525">
            <a:round/>
          </a:ln>
        </p:spPr>
        <p:txBody>
          <a:bodyPr lIns="91439" tIns="45719" rIns="91439" bIns="45719" anchor="t">
            <a:noAutofit/>
          </a:bodyPr>
          <a:lstStyle/>
          <a:p>
            <a:pPr/>
          </a:p>
        </p:txBody>
      </p:sp>
      <p:sp>
        <p:nvSpPr>
          <p:cNvPr id="23" name="Title Text"/>
          <p:cNvSpPr txBox="1"/>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24" name="Body Level One…"/>
          <p:cNvSpPr txBox="1"/>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Image"/>
          <p:cNvSpPr/>
          <p:nvPr>
            <p:ph type="pic" idx="13"/>
          </p:nvPr>
        </p:nvSpPr>
        <p:spPr>
          <a:xfrm>
            <a:off x="368300" y="368300"/>
            <a:ext cx="12268200" cy="6045200"/>
          </a:xfrm>
          <a:prstGeom prst="rect">
            <a:avLst/>
          </a:prstGeom>
          <a:ln w="9525">
            <a:round/>
          </a:ln>
        </p:spPr>
        <p:txBody>
          <a:bodyPr lIns="91439" tIns="45719" rIns="91439" bIns="45719" anchor="t">
            <a:noAutofit/>
          </a:bodyPr>
          <a:lstStyle/>
          <a:p>
            <a:pPr/>
          </a:p>
        </p:txBody>
      </p:sp>
      <p:sp>
        <p:nvSpPr>
          <p:cNvPr id="33" name="Title Text"/>
          <p:cNvSpPr txBox="1"/>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34" name="Body Level One…"/>
          <p:cNvSpPr txBox="1"/>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Title Text"/>
          <p:cNvSpPr txBox="1"/>
          <p:nvPr>
            <p:ph type="title"/>
          </p:nvPr>
        </p:nvSpPr>
        <p:spPr>
          <a:xfrm>
            <a:off x="647700" y="3390900"/>
            <a:ext cx="11709400" cy="2959100"/>
          </a:xfrm>
          <a:prstGeom prst="rect">
            <a:avLst/>
          </a:prstGeom>
        </p:spPr>
        <p:txBody>
          <a:bodyPr/>
          <a:lstStyle>
            <a:lvl1pPr algn="ctr">
              <a:defRPr>
                <a:solidFill>
                  <a:srgbClr val="546056"/>
                </a:solidFill>
              </a:defRPr>
            </a:lvl1pPr>
          </a:lstStyle>
          <a:p>
            <a:pPr/>
            <a:r>
              <a:t>Title Text</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Image"/>
          <p:cNvSpPr/>
          <p:nvPr>
            <p:ph type="pic" sz="half" idx="13"/>
          </p:nvPr>
        </p:nvSpPr>
        <p:spPr>
          <a:xfrm>
            <a:off x="6489700" y="622300"/>
            <a:ext cx="5892800" cy="8521700"/>
          </a:xfrm>
          <a:prstGeom prst="rect">
            <a:avLst/>
          </a:prstGeom>
          <a:ln w="9525">
            <a:round/>
          </a:ln>
        </p:spPr>
        <p:txBody>
          <a:bodyPr lIns="91439" tIns="45719" rIns="91439" bIns="45719" anchor="t">
            <a:noAutofit/>
          </a:bodyPr>
          <a:lstStyle/>
          <a:p>
            <a:pPr/>
          </a:p>
        </p:txBody>
      </p:sp>
      <p:sp>
        <p:nvSpPr>
          <p:cNvPr id="51" name="Title Text"/>
          <p:cNvSpPr txBox="1"/>
          <p:nvPr>
            <p:ph type="title"/>
          </p:nvPr>
        </p:nvSpPr>
        <p:spPr>
          <a:xfrm>
            <a:off x="647700" y="1689100"/>
            <a:ext cx="5600700" cy="3492500"/>
          </a:xfrm>
          <a:prstGeom prst="rect">
            <a:avLst/>
          </a:prstGeom>
        </p:spPr>
        <p:txBody>
          <a:bodyPr anchor="b"/>
          <a:lstStyle>
            <a:lvl1pPr algn="ctr">
              <a:defRPr>
                <a:solidFill>
                  <a:srgbClr val="546056"/>
                </a:solidFill>
              </a:defRPr>
            </a:lvl1pPr>
          </a:lstStyle>
          <a:p>
            <a:pPr/>
            <a:r>
              <a:t>Title Text</a:t>
            </a:r>
          </a:p>
        </p:txBody>
      </p:sp>
      <p:sp>
        <p:nvSpPr>
          <p:cNvPr id="52" name="Body Level One…"/>
          <p:cNvSpPr txBox="1"/>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7" name="Image"/>
          <p:cNvSpPr/>
          <p:nvPr>
            <p:ph type="pic" sz="half" idx="13"/>
          </p:nvPr>
        </p:nvSpPr>
        <p:spPr>
          <a:xfrm>
            <a:off x="6718300" y="2590800"/>
            <a:ext cx="5676900" cy="6553200"/>
          </a:xfrm>
          <a:prstGeom prst="rect">
            <a:avLst/>
          </a:prstGeom>
          <a:ln w="9525">
            <a:round/>
          </a:ln>
        </p:spPr>
        <p:txBody>
          <a:bodyPr lIns="91439" tIns="45719" rIns="91439" bIns="45719" anchor="t">
            <a:noAutofit/>
          </a:bodyPr>
          <a:lstStyle/>
          <a:p>
            <a:pPr/>
          </a:p>
        </p:txBody>
      </p:sp>
      <p:sp>
        <p:nvSpPr>
          <p:cNvPr id="78" name="Title Text"/>
          <p:cNvSpPr txBox="1"/>
          <p:nvPr>
            <p:ph type="title"/>
          </p:nvPr>
        </p:nvSpPr>
        <p:spPr>
          <a:prstGeom prst="rect">
            <a:avLst/>
          </a:prstGeom>
        </p:spPr>
        <p:txBody>
          <a:bodyPr/>
          <a:lstStyle/>
          <a:p>
            <a:pPr/>
            <a:r>
              <a:t>Title Text</a:t>
            </a:r>
          </a:p>
        </p:txBody>
      </p:sp>
      <p:sp>
        <p:nvSpPr>
          <p:cNvPr id="79" name="Body Level One…"/>
          <p:cNvSpPr txBox="1"/>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Body Level One…"/>
          <p:cNvSpPr txBox="1"/>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359900"/>
            <a:ext cx="342901" cy="406401"/>
          </a:xfrm>
          <a:prstGeom prst="rect">
            <a:avLst/>
          </a:prstGeom>
          <a:ln w="12700">
            <a:miter lim="400000"/>
          </a:ln>
        </p:spPr>
        <p:txBody>
          <a:bodyPr wrap="none" lIns="50800" tIns="50800" rIns="50800" bIns="50800" anchor="b">
            <a:spAutoFit/>
          </a:bodyPr>
          <a:lstStyle>
            <a:lvl1pPr>
              <a:defRPr sz="18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1pPr>
      <a:lvl2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2pPr>
      <a:lvl3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3pPr>
      <a:lvl4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4pPr>
      <a:lvl5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5pPr>
      <a:lvl6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6pPr>
      <a:lvl7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7pPr>
      <a:lvl8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8pPr>
      <a:lvl9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sihološki efekti kovida"/>
          <p:cNvSpPr txBox="1"/>
          <p:nvPr>
            <p:ph type="ctrTitle"/>
          </p:nvPr>
        </p:nvSpPr>
        <p:spPr>
          <a:xfrm>
            <a:off x="647700" y="977900"/>
            <a:ext cx="11709400" cy="2908300"/>
          </a:xfrm>
          <a:prstGeom prst="rect">
            <a:avLst/>
          </a:prstGeom>
        </p:spPr>
        <p:txBody>
          <a:bodyPr/>
          <a:lstStyle>
            <a:lvl1pPr defTabSz="457200">
              <a:lnSpc>
                <a:spcPct val="80000"/>
              </a:lnSpc>
              <a:spcBef>
                <a:spcPts val="1500"/>
              </a:spcBef>
              <a:defRPr spc="-76" sz="7600">
                <a:solidFill>
                  <a:srgbClr val="008CB4"/>
                </a:solidFill>
                <a:latin typeface="Didot"/>
                <a:ea typeface="Didot"/>
                <a:cs typeface="Didot"/>
                <a:sym typeface="Didot"/>
              </a:defRPr>
            </a:lvl1pPr>
          </a:lstStyle>
          <a:p>
            <a:pPr/>
            <a:r>
              <a:t>Psihološki efekti kovida</a:t>
            </a:r>
          </a:p>
        </p:txBody>
      </p:sp>
      <p:sp>
        <p:nvSpPr>
          <p:cNvPr id="132" name="Projekat u okviru kursa Istraživanje podataka 1…"/>
          <p:cNvSpPr txBox="1"/>
          <p:nvPr>
            <p:ph type="subTitle" idx="1"/>
          </p:nvPr>
        </p:nvSpPr>
        <p:spPr>
          <a:xfrm>
            <a:off x="787400" y="3747417"/>
            <a:ext cx="11709400" cy="5155804"/>
          </a:xfrm>
          <a:prstGeom prst="rect">
            <a:avLst/>
          </a:prstGeom>
        </p:spPr>
        <p:txBody>
          <a:bodyPr/>
          <a:lstStyle/>
          <a:p>
            <a:pPr defTabSz="438911">
              <a:lnSpc>
                <a:spcPct val="120000"/>
              </a:lnSpc>
              <a:defRPr b="1" i="0" spc="42" sz="2112">
                <a:solidFill>
                  <a:srgbClr val="575452"/>
                </a:solidFill>
                <a:latin typeface="Helvetica"/>
                <a:ea typeface="Helvetica"/>
                <a:cs typeface="Helvetica"/>
                <a:sym typeface="Helvetica"/>
              </a:defRPr>
            </a:pPr>
            <a:r>
              <a:t>Projekat u okviru kursa Istraživanje podataka 1</a:t>
            </a:r>
          </a:p>
          <a:p>
            <a:pPr defTabSz="438911">
              <a:lnSpc>
                <a:spcPct val="120000"/>
              </a:lnSpc>
              <a:defRPr b="1" i="0" spc="34" sz="1727">
                <a:solidFill>
                  <a:srgbClr val="575452"/>
                </a:solidFill>
                <a:latin typeface="Helvetica"/>
                <a:ea typeface="Helvetica"/>
                <a:cs typeface="Helvetica"/>
                <a:sym typeface="Helvetica"/>
              </a:defRPr>
            </a:pPr>
          </a:p>
          <a:p>
            <a:pPr defTabSz="438911">
              <a:lnSpc>
                <a:spcPct val="120000"/>
              </a:lnSpc>
              <a:defRPr b="1" i="0" spc="34" sz="1727">
                <a:solidFill>
                  <a:srgbClr val="575452"/>
                </a:solidFill>
                <a:latin typeface="Helvetica"/>
                <a:ea typeface="Helvetica"/>
                <a:cs typeface="Helvetica"/>
                <a:sym typeface="Helvetica"/>
              </a:defRPr>
            </a:pPr>
          </a:p>
          <a:p>
            <a:pPr defTabSz="438911">
              <a:lnSpc>
                <a:spcPct val="120000"/>
              </a:lnSpc>
              <a:defRPr b="1" i="0" spc="34" sz="1727">
                <a:solidFill>
                  <a:srgbClr val="575452"/>
                </a:solidFill>
                <a:latin typeface="Helvetica"/>
                <a:ea typeface="Helvetica"/>
                <a:cs typeface="Helvetica"/>
                <a:sym typeface="Helvetica"/>
              </a:defRPr>
            </a:pPr>
          </a:p>
          <a:p>
            <a:pPr defTabSz="438911">
              <a:lnSpc>
                <a:spcPct val="120000"/>
              </a:lnSpc>
              <a:defRPr b="1" i="0" spc="34" sz="1727">
                <a:solidFill>
                  <a:srgbClr val="575452"/>
                </a:solidFill>
                <a:latin typeface="Helvetica"/>
                <a:ea typeface="Helvetica"/>
                <a:cs typeface="Helvetica"/>
                <a:sym typeface="Helvetica"/>
              </a:defRPr>
            </a:pPr>
          </a:p>
          <a:p>
            <a:pPr algn="l" defTabSz="438911">
              <a:lnSpc>
                <a:spcPct val="100000"/>
              </a:lnSpc>
              <a:defRPr i="0" sz="1152">
                <a:solidFill>
                  <a:srgbClr val="000000"/>
                </a:solidFill>
                <a:latin typeface="+mn-lt"/>
                <a:ea typeface="+mn-ea"/>
                <a:cs typeface="+mn-cs"/>
                <a:sym typeface="Palatino"/>
              </a:defRPr>
            </a:pPr>
          </a:p>
          <a:p>
            <a:pPr algn="l" defTabSz="438911">
              <a:lnSpc>
                <a:spcPct val="100000"/>
              </a:lnSpc>
              <a:defRPr i="0" sz="1152">
                <a:solidFill>
                  <a:srgbClr val="000000"/>
                </a:solidFill>
                <a:latin typeface="+mn-lt"/>
                <a:ea typeface="+mn-ea"/>
                <a:cs typeface="+mn-cs"/>
                <a:sym typeface="Palatino"/>
              </a:defRPr>
            </a:pPr>
          </a:p>
          <a:p>
            <a:pPr algn="l" defTabSz="438911">
              <a:lnSpc>
                <a:spcPct val="100000"/>
              </a:lnSpc>
              <a:defRPr i="0" sz="1152">
                <a:solidFill>
                  <a:srgbClr val="000000"/>
                </a:solidFill>
                <a:latin typeface="+mn-lt"/>
                <a:ea typeface="+mn-ea"/>
                <a:cs typeface="+mn-cs"/>
                <a:sym typeface="Palatino"/>
              </a:defRPr>
            </a:pPr>
          </a:p>
          <a:p>
            <a:pPr defTabSz="438911">
              <a:lnSpc>
                <a:spcPct val="120000"/>
              </a:lnSpc>
              <a:defRPr b="1" i="0" spc="34" sz="1727">
                <a:solidFill>
                  <a:srgbClr val="575452"/>
                </a:solidFill>
                <a:latin typeface="Helvetica"/>
                <a:ea typeface="Helvetica"/>
                <a:cs typeface="Helvetica"/>
                <a:sym typeface="Helvetica"/>
              </a:defRPr>
            </a:pPr>
          </a:p>
          <a:p>
            <a:pPr lvl="8" marL="0" indent="5266944" algn="r" defTabSz="438911">
              <a:lnSpc>
                <a:spcPct val="120000"/>
              </a:lnSpc>
              <a:spcBef>
                <a:spcPts val="0"/>
              </a:spcBef>
              <a:buSzTx/>
              <a:buNone/>
              <a:defRPr spc="32" sz="1632">
                <a:solidFill>
                  <a:srgbClr val="000000"/>
                </a:solidFill>
                <a:latin typeface="Helvetica"/>
                <a:ea typeface="Helvetica"/>
                <a:cs typeface="Helvetica"/>
                <a:sym typeface="Helvetica"/>
              </a:defRPr>
            </a:pPr>
          </a:p>
          <a:p>
            <a:pPr lvl="8" marL="0" indent="5266944" algn="r" defTabSz="438911">
              <a:lnSpc>
                <a:spcPct val="120000"/>
              </a:lnSpc>
              <a:spcBef>
                <a:spcPts val="0"/>
              </a:spcBef>
              <a:buSzTx/>
              <a:buNone/>
              <a:defRPr spc="32" sz="1632">
                <a:solidFill>
                  <a:srgbClr val="000000"/>
                </a:solidFill>
                <a:latin typeface="Helvetica"/>
                <a:ea typeface="Helvetica"/>
                <a:cs typeface="Helvetica"/>
                <a:sym typeface="Helvetica"/>
              </a:defRPr>
            </a:pPr>
            <a:r>
              <a:t>autor: Jelisaveta </a:t>
            </a:r>
            <a:r>
              <a:rPr spc="34" sz="1727"/>
              <a:t>Gavrilović</a:t>
            </a:r>
            <a:r>
              <a:t> 188/2020</a:t>
            </a:r>
          </a:p>
          <a:p>
            <a:pPr algn="r" defTabSz="438911">
              <a:lnSpc>
                <a:spcPct val="100000"/>
              </a:lnSpc>
              <a:defRPr i="0" sz="1727">
                <a:solidFill>
                  <a:srgbClr val="000000"/>
                </a:solidFill>
                <a:latin typeface="Helvetica"/>
                <a:ea typeface="Helvetica"/>
                <a:cs typeface="Helvetica"/>
                <a:sym typeface="Helvetica"/>
              </a:defRPr>
            </a:pPr>
            <a:r>
              <a:t>profesor: Nenad Mitić</a:t>
            </a:r>
          </a:p>
          <a:p>
            <a:pPr algn="r" defTabSz="438911">
              <a:lnSpc>
                <a:spcPct val="100000"/>
              </a:lnSpc>
              <a:defRPr i="0" sz="1727">
                <a:solidFill>
                  <a:srgbClr val="000000"/>
                </a:solidFill>
                <a:latin typeface="Helvetica"/>
                <a:ea typeface="Helvetica"/>
                <a:cs typeface="Helvetica"/>
                <a:sym typeface="Helvetica"/>
              </a:defRPr>
            </a:pPr>
            <a:r>
              <a:t>asistent: Marija Erić</a:t>
            </a:r>
          </a:p>
          <a:p>
            <a:pPr defTabSz="438911">
              <a:lnSpc>
                <a:spcPct val="120000"/>
              </a:lnSpc>
              <a:defRPr b="1" i="0" spc="34" sz="1727">
                <a:solidFill>
                  <a:srgbClr val="575452"/>
                </a:solidFill>
                <a:latin typeface="Helvetica"/>
                <a:ea typeface="Helvetica"/>
                <a:cs typeface="Helvetica"/>
                <a:sym typeface="Helvetica"/>
              </a:defRPr>
            </a:pPr>
          </a:p>
          <a:p>
            <a:pPr algn="l" defTabSz="438911">
              <a:lnSpc>
                <a:spcPct val="100000"/>
              </a:lnSpc>
              <a:defRPr i="0" sz="1152">
                <a:solidFill>
                  <a:srgbClr val="000000"/>
                </a:solidFill>
                <a:latin typeface="+mn-lt"/>
                <a:ea typeface="+mn-ea"/>
                <a:cs typeface="+mn-cs"/>
                <a:sym typeface="Palatino"/>
              </a:defRPr>
            </a:pPr>
          </a:p>
          <a:p>
            <a:pPr algn="l" defTabSz="438911">
              <a:lnSpc>
                <a:spcPct val="100000"/>
              </a:lnSpc>
              <a:defRPr i="0" sz="1152">
                <a:solidFill>
                  <a:srgbClr val="000000"/>
                </a:solidFill>
                <a:latin typeface="+mn-lt"/>
                <a:ea typeface="+mn-ea"/>
                <a:cs typeface="+mn-cs"/>
                <a:sym typeface="Palatino"/>
              </a:defRPr>
            </a:pPr>
          </a:p>
          <a:p>
            <a:pPr algn="l" defTabSz="438911">
              <a:lnSpc>
                <a:spcPct val="100000"/>
              </a:lnSpc>
              <a:defRPr i="0" sz="1727">
                <a:solidFill>
                  <a:srgbClr val="000000"/>
                </a:solidFill>
                <a:latin typeface="Helvetica"/>
                <a:ea typeface="Helvetica"/>
                <a:cs typeface="Helvetica"/>
                <a:sym typeface="Helvetica"/>
              </a:defRPr>
            </a:pPr>
          </a:p>
          <a:p>
            <a:pPr defTabSz="438911">
              <a:lnSpc>
                <a:spcPct val="100000"/>
              </a:lnSpc>
              <a:defRPr i="0" sz="1727">
                <a:solidFill>
                  <a:srgbClr val="000000"/>
                </a:solidFill>
                <a:latin typeface="Helvetica"/>
                <a:ea typeface="Helvetica"/>
                <a:cs typeface="Helvetica"/>
                <a:sym typeface="Helvetica"/>
              </a:defRPr>
            </a:pPr>
            <a:r>
              <a:t>Matematički fakultet</a:t>
            </a:r>
          </a:p>
          <a:p>
            <a:pPr defTabSz="438911">
              <a:lnSpc>
                <a:spcPct val="100000"/>
              </a:lnSpc>
              <a:defRPr i="0" sz="1727">
                <a:solidFill>
                  <a:srgbClr val="000000"/>
                </a:solidFill>
                <a:latin typeface="Helvetica"/>
                <a:ea typeface="Helvetica"/>
                <a:cs typeface="Helvetica"/>
                <a:sym typeface="Helvetica"/>
              </a:defRPr>
            </a:pPr>
            <a:r>
              <a:t>Septembar 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lučajne šume"/>
          <p:cNvSpPr txBox="1"/>
          <p:nvPr>
            <p:ph type="title"/>
          </p:nvPr>
        </p:nvSpPr>
        <p:spPr>
          <a:prstGeom prst="rect">
            <a:avLst/>
          </a:prstGeom>
        </p:spPr>
        <p:txBody>
          <a:bodyPr/>
          <a:lstStyle>
            <a:lvl1pPr>
              <a:defRPr>
                <a:latin typeface="Helvetica"/>
                <a:ea typeface="Helvetica"/>
                <a:cs typeface="Helvetica"/>
                <a:sym typeface="Helvetica"/>
              </a:defRPr>
            </a:lvl1pPr>
          </a:lstStyle>
          <a:p>
            <a:pPr/>
            <a:r>
              <a:t>Slučajne šume</a:t>
            </a:r>
          </a:p>
        </p:txBody>
      </p:sp>
      <p:pic>
        <p:nvPicPr>
          <p:cNvPr id="164" name="Screenshot 2023-09-15 at 13.42.55.png" descr="Screenshot 2023-09-15 at 13.42.55.png"/>
          <p:cNvPicPr>
            <a:picLocks noChangeAspect="1"/>
          </p:cNvPicPr>
          <p:nvPr/>
        </p:nvPicPr>
        <p:blipFill>
          <a:blip r:embed="rId2">
            <a:extLst/>
          </a:blip>
          <a:stretch>
            <a:fillRect/>
          </a:stretch>
        </p:blipFill>
        <p:spPr>
          <a:xfrm>
            <a:off x="2394718" y="3558778"/>
            <a:ext cx="8215364" cy="4617244"/>
          </a:xfrm>
          <a:prstGeom prst="rect">
            <a:avLst/>
          </a:prstGeom>
          <a:ln w="12700">
            <a:miter lim="400000"/>
          </a:ln>
        </p:spPr>
      </p:pic>
      <p:pic>
        <p:nvPicPr>
          <p:cNvPr id="165" name="Screenshot 2023-09-15 at 13.44.09.png" descr="Screenshot 2023-09-15 at 13.44.09.png"/>
          <p:cNvPicPr>
            <a:picLocks noChangeAspect="1"/>
          </p:cNvPicPr>
          <p:nvPr/>
        </p:nvPicPr>
        <p:blipFill>
          <a:blip r:embed="rId3">
            <a:extLst/>
          </a:blip>
          <a:stretch>
            <a:fillRect/>
          </a:stretch>
        </p:blipFill>
        <p:spPr>
          <a:xfrm>
            <a:off x="413212" y="3572753"/>
            <a:ext cx="1959958" cy="1959959"/>
          </a:xfrm>
          <a:prstGeom prst="rect">
            <a:avLst/>
          </a:prstGeom>
          <a:ln w="12700">
            <a:miter lim="400000"/>
          </a:ln>
        </p:spPr>
      </p:pic>
      <p:pic>
        <p:nvPicPr>
          <p:cNvPr id="166" name="Screenshot 2023-09-15 at 13.44.25.png" descr="Screenshot 2023-09-15 at 13.44.25.png"/>
          <p:cNvPicPr>
            <a:picLocks noChangeAspect="1"/>
          </p:cNvPicPr>
          <p:nvPr/>
        </p:nvPicPr>
        <p:blipFill>
          <a:blip r:embed="rId4">
            <a:extLst/>
          </a:blip>
          <a:stretch>
            <a:fillRect/>
          </a:stretch>
        </p:blipFill>
        <p:spPr>
          <a:xfrm>
            <a:off x="10643343" y="3597062"/>
            <a:ext cx="1936533" cy="1959958"/>
          </a:xfrm>
          <a:prstGeom prst="rect">
            <a:avLst/>
          </a:prstGeom>
          <a:ln w="12700">
            <a:miter lim="400000"/>
          </a:ln>
        </p:spPr>
      </p:pic>
      <p:pic>
        <p:nvPicPr>
          <p:cNvPr id="167" name="Screenshot 2023-09-15 at 13.44.37.png" descr="Screenshot 2023-09-15 at 13.44.37.png"/>
          <p:cNvPicPr>
            <a:picLocks noChangeAspect="1"/>
          </p:cNvPicPr>
          <p:nvPr/>
        </p:nvPicPr>
        <p:blipFill>
          <a:blip r:embed="rId5">
            <a:extLst/>
          </a:blip>
          <a:stretch>
            <a:fillRect/>
          </a:stretch>
        </p:blipFill>
        <p:spPr>
          <a:xfrm>
            <a:off x="406718" y="6138406"/>
            <a:ext cx="1954739" cy="2032001"/>
          </a:xfrm>
          <a:prstGeom prst="rect">
            <a:avLst/>
          </a:prstGeom>
          <a:ln w="12700">
            <a:miter lim="400000"/>
          </a:ln>
        </p:spPr>
      </p:pic>
      <p:pic>
        <p:nvPicPr>
          <p:cNvPr id="168" name="Screenshot 2023-09-15 at 13.44.49.png" descr="Screenshot 2023-09-15 at 13.44.49.png"/>
          <p:cNvPicPr>
            <a:picLocks noChangeAspect="1"/>
          </p:cNvPicPr>
          <p:nvPr/>
        </p:nvPicPr>
        <p:blipFill>
          <a:blip r:embed="rId6">
            <a:extLst/>
          </a:blip>
          <a:stretch>
            <a:fillRect/>
          </a:stretch>
        </p:blipFill>
        <p:spPr>
          <a:xfrm>
            <a:off x="10659006" y="6167093"/>
            <a:ext cx="1905206" cy="197462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K - najbližih suseda"/>
          <p:cNvSpPr txBox="1"/>
          <p:nvPr>
            <p:ph type="title"/>
          </p:nvPr>
        </p:nvSpPr>
        <p:spPr>
          <a:prstGeom prst="rect">
            <a:avLst/>
          </a:prstGeom>
        </p:spPr>
        <p:txBody>
          <a:bodyPr/>
          <a:lstStyle>
            <a:lvl1pPr>
              <a:defRPr>
                <a:latin typeface="Helvetica"/>
                <a:ea typeface="Helvetica"/>
                <a:cs typeface="Helvetica"/>
                <a:sym typeface="Helvetica"/>
              </a:defRPr>
            </a:lvl1pPr>
          </a:lstStyle>
          <a:p>
            <a:pPr/>
            <a:r>
              <a:t>K - najbližih suseda</a:t>
            </a:r>
          </a:p>
        </p:txBody>
      </p:sp>
      <p:pic>
        <p:nvPicPr>
          <p:cNvPr id="171" name="Screenshot 2023-09-15 at 13.49.44.png" descr="Screenshot 2023-09-15 at 13.49.44.png"/>
          <p:cNvPicPr>
            <a:picLocks noChangeAspect="1"/>
          </p:cNvPicPr>
          <p:nvPr/>
        </p:nvPicPr>
        <p:blipFill>
          <a:blip r:embed="rId2">
            <a:extLst/>
          </a:blip>
          <a:stretch>
            <a:fillRect/>
          </a:stretch>
        </p:blipFill>
        <p:spPr>
          <a:xfrm>
            <a:off x="2406708" y="3664851"/>
            <a:ext cx="8191384" cy="4405098"/>
          </a:xfrm>
          <a:prstGeom prst="rect">
            <a:avLst/>
          </a:prstGeom>
          <a:ln w="12700">
            <a:miter lim="400000"/>
          </a:ln>
        </p:spPr>
      </p:pic>
      <p:pic>
        <p:nvPicPr>
          <p:cNvPr id="172" name="Screenshot 2023-09-15 at 13.50.41.png" descr="Screenshot 2023-09-15 at 13.50.41.png"/>
          <p:cNvPicPr>
            <a:picLocks noChangeAspect="1"/>
          </p:cNvPicPr>
          <p:nvPr/>
        </p:nvPicPr>
        <p:blipFill>
          <a:blip r:embed="rId3">
            <a:extLst/>
          </a:blip>
          <a:stretch>
            <a:fillRect/>
          </a:stretch>
        </p:blipFill>
        <p:spPr>
          <a:xfrm>
            <a:off x="435011" y="3687714"/>
            <a:ext cx="1902795" cy="1910316"/>
          </a:xfrm>
          <a:prstGeom prst="rect">
            <a:avLst/>
          </a:prstGeom>
          <a:ln w="12700">
            <a:miter lim="400000"/>
          </a:ln>
        </p:spPr>
      </p:pic>
      <p:pic>
        <p:nvPicPr>
          <p:cNvPr id="173" name="Screenshot 2023-09-15 at 13.50.53.png" descr="Screenshot 2023-09-15 at 13.50.53.png"/>
          <p:cNvPicPr>
            <a:picLocks noChangeAspect="1"/>
          </p:cNvPicPr>
          <p:nvPr/>
        </p:nvPicPr>
        <p:blipFill>
          <a:blip r:embed="rId4">
            <a:extLst/>
          </a:blip>
          <a:stretch>
            <a:fillRect/>
          </a:stretch>
        </p:blipFill>
        <p:spPr>
          <a:xfrm>
            <a:off x="10666994" y="3626871"/>
            <a:ext cx="1922164" cy="2032001"/>
          </a:xfrm>
          <a:prstGeom prst="rect">
            <a:avLst/>
          </a:prstGeom>
          <a:ln w="12700">
            <a:miter lim="400000"/>
          </a:ln>
        </p:spPr>
      </p:pic>
      <p:pic>
        <p:nvPicPr>
          <p:cNvPr id="174" name="Screenshot 2023-09-15 at 13.51.05.png" descr="Screenshot 2023-09-15 at 13.51.05.png"/>
          <p:cNvPicPr>
            <a:picLocks noChangeAspect="1"/>
          </p:cNvPicPr>
          <p:nvPr/>
        </p:nvPicPr>
        <p:blipFill>
          <a:blip r:embed="rId5">
            <a:extLst/>
          </a:blip>
          <a:stretch>
            <a:fillRect/>
          </a:stretch>
        </p:blipFill>
        <p:spPr>
          <a:xfrm>
            <a:off x="425327" y="6076007"/>
            <a:ext cx="1922163" cy="1960916"/>
          </a:xfrm>
          <a:prstGeom prst="rect">
            <a:avLst/>
          </a:prstGeom>
          <a:ln w="12700">
            <a:miter lim="400000"/>
          </a:ln>
        </p:spPr>
      </p:pic>
      <p:pic>
        <p:nvPicPr>
          <p:cNvPr id="175" name="Screenshot 2023-09-15 at 13.51.16.png" descr="Screenshot 2023-09-15 at 13.51.16.png"/>
          <p:cNvPicPr>
            <a:picLocks noChangeAspect="1"/>
          </p:cNvPicPr>
          <p:nvPr/>
        </p:nvPicPr>
        <p:blipFill>
          <a:blip r:embed="rId6">
            <a:extLst/>
          </a:blip>
          <a:stretch>
            <a:fillRect/>
          </a:stretch>
        </p:blipFill>
        <p:spPr>
          <a:xfrm>
            <a:off x="10640076" y="6040464"/>
            <a:ext cx="1976001" cy="2032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Poređenje modela"/>
          <p:cNvSpPr txBox="1"/>
          <p:nvPr>
            <p:ph type="title"/>
          </p:nvPr>
        </p:nvSpPr>
        <p:spPr>
          <a:prstGeom prst="rect">
            <a:avLst/>
          </a:prstGeom>
        </p:spPr>
        <p:txBody>
          <a:bodyPr/>
          <a:lstStyle/>
          <a:p>
            <a:pPr/>
            <a:r>
              <a:t>Poređenje modela</a:t>
            </a:r>
          </a:p>
        </p:txBody>
      </p:sp>
      <p:pic>
        <p:nvPicPr>
          <p:cNvPr id="178" name="Screenshot 2023-09-15 at 00.15.11.png" descr="Screenshot 2023-09-15 at 00.15.11.png"/>
          <p:cNvPicPr>
            <a:picLocks noChangeAspect="1"/>
          </p:cNvPicPr>
          <p:nvPr/>
        </p:nvPicPr>
        <p:blipFill>
          <a:blip r:embed="rId2">
            <a:extLst/>
          </a:blip>
          <a:stretch>
            <a:fillRect/>
          </a:stretch>
        </p:blipFill>
        <p:spPr>
          <a:xfrm>
            <a:off x="1308546" y="2562194"/>
            <a:ext cx="10387708" cy="3462570"/>
          </a:xfrm>
          <a:prstGeom prst="rect">
            <a:avLst/>
          </a:prstGeom>
          <a:ln w="12700">
            <a:miter lim="400000"/>
          </a:ln>
        </p:spPr>
      </p:pic>
      <p:pic>
        <p:nvPicPr>
          <p:cNvPr id="179" name="Screenshot 2023-09-15 at 13.56.45.png" descr="Screenshot 2023-09-15 at 13.56.45.png"/>
          <p:cNvPicPr>
            <a:picLocks noChangeAspect="1"/>
          </p:cNvPicPr>
          <p:nvPr/>
        </p:nvPicPr>
        <p:blipFill>
          <a:blip r:embed="rId3">
            <a:extLst/>
          </a:blip>
          <a:stretch>
            <a:fillRect/>
          </a:stretch>
        </p:blipFill>
        <p:spPr>
          <a:xfrm>
            <a:off x="3730258" y="6227568"/>
            <a:ext cx="5544284" cy="29960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Klasterovanje"/>
          <p:cNvSpPr txBox="1"/>
          <p:nvPr>
            <p:ph type="title"/>
          </p:nvPr>
        </p:nvSpPr>
        <p:spPr>
          <a:prstGeom prst="rect">
            <a:avLst/>
          </a:prstGeom>
        </p:spPr>
        <p:txBody>
          <a:bodyPr/>
          <a:lstStyle/>
          <a:p>
            <a:pPr/>
            <a:r>
              <a:t>Klasterovanje</a:t>
            </a:r>
          </a:p>
        </p:txBody>
      </p:sp>
      <p:sp>
        <p:nvSpPr>
          <p:cNvPr id="182" name="Za potrebe klasterovanja izvršićemo još malo sređivanje baze podataka.…"/>
          <p:cNvSpPr txBox="1"/>
          <p:nvPr>
            <p:ph type="body" sz="half" idx="4294967295"/>
          </p:nvPr>
        </p:nvSpPr>
        <p:spPr>
          <a:xfrm>
            <a:off x="619068" y="2628899"/>
            <a:ext cx="6867364" cy="6477001"/>
          </a:xfrm>
          <a:prstGeom prst="rect">
            <a:avLst/>
          </a:prstGeom>
        </p:spPr>
        <p:txBody>
          <a:bodyPr/>
          <a:lstStyle/>
          <a:p>
            <a:pPr marL="0" indent="0" defTabSz="457200">
              <a:spcBef>
                <a:spcPts val="0"/>
              </a:spcBef>
              <a:buSzTx/>
              <a:buNone/>
              <a:defRPr sz="2000">
                <a:solidFill>
                  <a:srgbClr val="000000"/>
                </a:solidFill>
                <a:latin typeface="Helvetica"/>
                <a:ea typeface="Helvetica"/>
                <a:cs typeface="Helvetica"/>
                <a:sym typeface="Helvetica"/>
              </a:defRPr>
            </a:pPr>
            <a:r>
              <a:t>Za potrebe klasterovanja izvršićemo još malo sređivanje baze podataka.</a:t>
            </a:r>
          </a:p>
          <a:p>
            <a:pPr marL="0" indent="0" defTabSz="457200">
              <a:spcBef>
                <a:spcPts val="0"/>
              </a:spcBef>
              <a:buSzTx/>
              <a:buNone/>
              <a:defRPr sz="2000">
                <a:solidFill>
                  <a:srgbClr val="000000"/>
                </a:solidFill>
                <a:latin typeface="Helvetica"/>
                <a:ea typeface="Helvetica"/>
                <a:cs typeface="Helvetica"/>
                <a:sym typeface="Helvetica"/>
              </a:defRPr>
            </a:pPr>
          </a:p>
          <a:p>
            <a:pPr marL="247650" indent="-247650" defTabSz="457200">
              <a:spcBef>
                <a:spcPts val="0"/>
              </a:spcBef>
              <a:buSzPct val="100000"/>
              <a:buAutoNum type="arabicPeriod" startAt="1"/>
              <a:defRPr sz="2000">
                <a:solidFill>
                  <a:srgbClr val="000000"/>
                </a:solidFill>
                <a:latin typeface="Helvetica"/>
                <a:ea typeface="Helvetica"/>
                <a:cs typeface="Helvetica"/>
                <a:sym typeface="Helvetica"/>
              </a:defRPr>
            </a:pPr>
            <a:r>
              <a:t>Kako bismo jasnije videli kako se promenilo radno vreme pojedinca, napravićemo novi atribut koji će upravo da predstavlja razliku između radnog vremena nakon i pre korone i obrisaćemo pojedinačne kolone.</a:t>
            </a:r>
          </a:p>
          <a:p>
            <a:pPr marL="247650" indent="-247650" defTabSz="457200">
              <a:spcBef>
                <a:spcPts val="0"/>
              </a:spcBef>
              <a:buSzPct val="100000"/>
              <a:buAutoNum type="arabicPeriod" startAt="1"/>
              <a:defRPr sz="2000">
                <a:solidFill>
                  <a:srgbClr val="000000"/>
                </a:solidFill>
                <a:latin typeface="Helvetica"/>
                <a:ea typeface="Helvetica"/>
                <a:cs typeface="Helvetica"/>
                <a:sym typeface="Helvetica"/>
              </a:defRPr>
            </a:pPr>
            <a:r>
              <a:t>Obrisaćemo kolonu ‘dislike_hw' jer jasno je da ako neko da visoku ocenu radu od kuće, odnosno ‘like_hw’, da će dati nisku ocenu ‘dislike_hw’ i obrnuto</a:t>
            </a:r>
          </a:p>
          <a:p>
            <a:pPr marL="247650" indent="-247650" defTabSz="457200">
              <a:spcBef>
                <a:spcPts val="0"/>
              </a:spcBef>
              <a:buSzPct val="100000"/>
              <a:buAutoNum type="arabicPeriod" startAt="1"/>
              <a:defRPr sz="2000">
                <a:solidFill>
                  <a:srgbClr val="000000"/>
                </a:solidFill>
                <a:latin typeface="Helvetica"/>
                <a:ea typeface="Helvetica"/>
                <a:cs typeface="Helvetica"/>
                <a:sym typeface="Helvetica"/>
              </a:defRPr>
            </a:pPr>
            <a:r>
              <a:t>Iz matrica korelacije primećujemo da atributi 'age', ‘gender' i ‘travel_time' ne utiču previše na ostale atribute, pa ćemo i ove kolone obrisati.</a:t>
            </a:r>
          </a:p>
          <a:p>
            <a:pPr marL="247650" indent="-247650" defTabSz="457200">
              <a:spcBef>
                <a:spcPts val="0"/>
              </a:spcBef>
              <a:buSzPct val="100000"/>
              <a:buAutoNum type="arabicPeriod" startAt="1"/>
              <a:defRPr sz="2000">
                <a:solidFill>
                  <a:srgbClr val="000000"/>
                </a:solidFill>
                <a:latin typeface="Helvetica"/>
                <a:ea typeface="Helvetica"/>
                <a:cs typeface="Helvetica"/>
                <a:sym typeface="Helvetica"/>
              </a:defRPr>
            </a:pPr>
            <a:r>
              <a:t>Smanjenje dimenzionalnosti radi poboljšavanja    efikasnost procesa klasterovanja, što je rezultovalo bržim izračunavanjima i boljim performansama modela.</a:t>
            </a:r>
          </a:p>
        </p:txBody>
      </p:sp>
      <p:pic>
        <p:nvPicPr>
          <p:cNvPr id="183" name="Screenshot 2023-09-15 at 00.54.44.png" descr="Screenshot 2023-09-15 at 00.54.44.png"/>
          <p:cNvPicPr>
            <a:picLocks noChangeAspect="1"/>
          </p:cNvPicPr>
          <p:nvPr/>
        </p:nvPicPr>
        <p:blipFill>
          <a:blip r:embed="rId2">
            <a:extLst/>
          </a:blip>
          <a:stretch>
            <a:fillRect/>
          </a:stretch>
        </p:blipFill>
        <p:spPr>
          <a:xfrm>
            <a:off x="7526717" y="3750966"/>
            <a:ext cx="4952577" cy="447560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K - sredina"/>
          <p:cNvSpPr txBox="1"/>
          <p:nvPr>
            <p:ph type="title"/>
          </p:nvPr>
        </p:nvSpPr>
        <p:spPr>
          <a:prstGeom prst="rect">
            <a:avLst/>
          </a:prstGeom>
        </p:spPr>
        <p:txBody>
          <a:bodyPr/>
          <a:lstStyle/>
          <a:p>
            <a:pPr/>
            <a:r>
              <a:t>K - sredina</a:t>
            </a:r>
          </a:p>
        </p:txBody>
      </p:sp>
      <p:pic>
        <p:nvPicPr>
          <p:cNvPr id="186" name="Screenshot 2023-09-15 at 01.12.07.png" descr="Screenshot 2023-09-15 at 01.12.07.png"/>
          <p:cNvPicPr>
            <a:picLocks noChangeAspect="1"/>
          </p:cNvPicPr>
          <p:nvPr/>
        </p:nvPicPr>
        <p:blipFill>
          <a:blip r:embed="rId2">
            <a:extLst/>
          </a:blip>
          <a:stretch>
            <a:fillRect/>
          </a:stretch>
        </p:blipFill>
        <p:spPr>
          <a:xfrm>
            <a:off x="772782" y="2578099"/>
            <a:ext cx="6480996" cy="6578601"/>
          </a:xfrm>
          <a:prstGeom prst="rect">
            <a:avLst/>
          </a:prstGeom>
          <a:ln w="12700">
            <a:miter lim="400000"/>
          </a:ln>
        </p:spPr>
      </p:pic>
      <p:pic>
        <p:nvPicPr>
          <p:cNvPr id="187" name="Screenshot 2023-09-15 at 14.20.09.png" descr="Screenshot 2023-09-15 at 14.20.09.png"/>
          <p:cNvPicPr>
            <a:picLocks noChangeAspect="1"/>
          </p:cNvPicPr>
          <p:nvPr/>
        </p:nvPicPr>
        <p:blipFill>
          <a:blip r:embed="rId3">
            <a:extLst/>
          </a:blip>
          <a:stretch>
            <a:fillRect/>
          </a:stretch>
        </p:blipFill>
        <p:spPr>
          <a:xfrm>
            <a:off x="7910135" y="2587145"/>
            <a:ext cx="4272052" cy="3263675"/>
          </a:xfrm>
          <a:prstGeom prst="rect">
            <a:avLst/>
          </a:prstGeom>
          <a:ln w="12700">
            <a:miter lim="400000"/>
          </a:ln>
        </p:spPr>
      </p:pic>
      <p:pic>
        <p:nvPicPr>
          <p:cNvPr id="188" name="Screenshot 2023-09-15 at 14.20.20.png" descr="Screenshot 2023-09-15 at 14.20.20.png"/>
          <p:cNvPicPr>
            <a:picLocks noChangeAspect="1"/>
          </p:cNvPicPr>
          <p:nvPr/>
        </p:nvPicPr>
        <p:blipFill>
          <a:blip r:embed="rId4">
            <a:extLst/>
          </a:blip>
          <a:stretch>
            <a:fillRect/>
          </a:stretch>
        </p:blipFill>
        <p:spPr>
          <a:xfrm>
            <a:off x="7880156" y="5935408"/>
            <a:ext cx="4332010" cy="32190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shot 2023-09-15 at 01.26.29.png" descr="Screenshot 2023-09-15 at 01.26.29.png"/>
          <p:cNvPicPr>
            <a:picLocks noChangeAspect="1"/>
          </p:cNvPicPr>
          <p:nvPr/>
        </p:nvPicPr>
        <p:blipFill>
          <a:blip r:embed="rId2">
            <a:extLst/>
          </a:blip>
          <a:stretch>
            <a:fillRect/>
          </a:stretch>
        </p:blipFill>
        <p:spPr>
          <a:xfrm>
            <a:off x="831849" y="717632"/>
            <a:ext cx="11341101" cy="7404101"/>
          </a:xfrm>
          <a:prstGeom prst="rect">
            <a:avLst/>
          </a:prstGeom>
          <a:ln w="12700">
            <a:miter lim="400000"/>
          </a:ln>
        </p:spPr>
      </p:pic>
      <p:sp>
        <p:nvSpPr>
          <p:cNvPr id="191" name="Detaljnija analiza klastera i raspodela vrednosti u projektu i izveštaju."/>
          <p:cNvSpPr txBox="1"/>
          <p:nvPr>
            <p:ph type="body" sz="quarter" idx="4294967295"/>
          </p:nvPr>
        </p:nvSpPr>
        <p:spPr>
          <a:xfrm>
            <a:off x="647700" y="8367016"/>
            <a:ext cx="11709401" cy="812674"/>
          </a:xfrm>
          <a:prstGeom prst="rect">
            <a:avLst/>
          </a:prstGeom>
        </p:spPr>
        <p:txBody>
          <a:bodyPr/>
          <a:lstStyle>
            <a:lvl1pPr marL="0" indent="0" algn="ctr">
              <a:lnSpc>
                <a:spcPct val="120000"/>
              </a:lnSpc>
              <a:spcBef>
                <a:spcPts val="0"/>
              </a:spcBef>
              <a:buSzTx/>
              <a:buNone/>
              <a:defRPr i="1" sz="1700">
                <a:solidFill>
                  <a:srgbClr val="000000"/>
                </a:solidFill>
                <a:latin typeface="Helvetica"/>
                <a:ea typeface="Helvetica"/>
                <a:cs typeface="Helvetica"/>
                <a:sym typeface="Helvetica"/>
              </a:defRPr>
            </a:lvl1pPr>
          </a:lstStyle>
          <a:p>
            <a:pPr/>
            <a:r>
              <a:t>Detaljnija analiza klastera i raspodela vrednosti u projektu i izveštaju.</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Hijerarhijsko klasterovanje"/>
          <p:cNvSpPr txBox="1"/>
          <p:nvPr>
            <p:ph type="title"/>
          </p:nvPr>
        </p:nvSpPr>
        <p:spPr>
          <a:prstGeom prst="rect">
            <a:avLst/>
          </a:prstGeom>
        </p:spPr>
        <p:txBody>
          <a:bodyPr/>
          <a:lstStyle/>
          <a:p>
            <a:pPr/>
            <a:r>
              <a:t>Hijerarhijsko klasterovanje</a:t>
            </a:r>
          </a:p>
        </p:txBody>
      </p:sp>
      <p:pic>
        <p:nvPicPr>
          <p:cNvPr id="194" name="Screenshot 2023-09-15 at 02.16.58.png" descr="Screenshot 2023-09-15 at 02.16.58.png"/>
          <p:cNvPicPr>
            <a:picLocks noChangeAspect="1"/>
          </p:cNvPicPr>
          <p:nvPr/>
        </p:nvPicPr>
        <p:blipFill>
          <a:blip r:embed="rId2">
            <a:extLst/>
          </a:blip>
          <a:stretch>
            <a:fillRect/>
          </a:stretch>
        </p:blipFill>
        <p:spPr>
          <a:xfrm>
            <a:off x="1228021" y="2457736"/>
            <a:ext cx="4055889" cy="2509582"/>
          </a:xfrm>
          <a:prstGeom prst="rect">
            <a:avLst/>
          </a:prstGeom>
          <a:ln w="12700">
            <a:miter lim="400000"/>
          </a:ln>
        </p:spPr>
      </p:pic>
      <p:pic>
        <p:nvPicPr>
          <p:cNvPr id="195" name="Screenshot 2023-09-15 at 02.17.18.png" descr="Screenshot 2023-09-15 at 02.17.18.png"/>
          <p:cNvPicPr>
            <a:picLocks noChangeAspect="1"/>
          </p:cNvPicPr>
          <p:nvPr/>
        </p:nvPicPr>
        <p:blipFill>
          <a:blip r:embed="rId3">
            <a:extLst/>
          </a:blip>
          <a:stretch>
            <a:fillRect/>
          </a:stretch>
        </p:blipFill>
        <p:spPr>
          <a:xfrm>
            <a:off x="1228021" y="4972309"/>
            <a:ext cx="4055889" cy="3310511"/>
          </a:xfrm>
          <a:prstGeom prst="rect">
            <a:avLst/>
          </a:prstGeom>
          <a:ln w="12700">
            <a:miter lim="400000"/>
          </a:ln>
        </p:spPr>
      </p:pic>
      <p:pic>
        <p:nvPicPr>
          <p:cNvPr id="196" name="Screenshot 2023-09-15 at 02.19.49.png" descr="Screenshot 2023-09-15 at 02.19.49.png"/>
          <p:cNvPicPr>
            <a:picLocks noChangeAspect="1"/>
          </p:cNvPicPr>
          <p:nvPr/>
        </p:nvPicPr>
        <p:blipFill>
          <a:blip r:embed="rId4">
            <a:extLst/>
          </a:blip>
          <a:stretch>
            <a:fillRect/>
          </a:stretch>
        </p:blipFill>
        <p:spPr>
          <a:xfrm>
            <a:off x="1228021" y="8287811"/>
            <a:ext cx="4055889" cy="982614"/>
          </a:xfrm>
          <a:prstGeom prst="rect">
            <a:avLst/>
          </a:prstGeom>
          <a:ln w="12700">
            <a:miter lim="400000"/>
          </a:ln>
        </p:spPr>
      </p:pic>
      <p:pic>
        <p:nvPicPr>
          <p:cNvPr id="197" name="Screenshot 2023-09-15 at 02.25.28.png" descr="Screenshot 2023-09-15 at 02.25.28.png"/>
          <p:cNvPicPr>
            <a:picLocks noChangeAspect="1"/>
          </p:cNvPicPr>
          <p:nvPr/>
        </p:nvPicPr>
        <p:blipFill>
          <a:blip r:embed="rId5">
            <a:extLst/>
          </a:blip>
          <a:stretch>
            <a:fillRect/>
          </a:stretch>
        </p:blipFill>
        <p:spPr>
          <a:xfrm>
            <a:off x="5695763" y="3886200"/>
            <a:ext cx="6121401" cy="39624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Screenshot 2023-09-15 at 02.29.48.png" descr="Screenshot 2023-09-15 at 02.29.48.png"/>
          <p:cNvPicPr>
            <a:picLocks noChangeAspect="1"/>
          </p:cNvPicPr>
          <p:nvPr/>
        </p:nvPicPr>
        <p:blipFill>
          <a:blip r:embed="rId2">
            <a:extLst/>
          </a:blip>
          <a:stretch>
            <a:fillRect/>
          </a:stretch>
        </p:blipFill>
        <p:spPr>
          <a:xfrm>
            <a:off x="1435100" y="1281659"/>
            <a:ext cx="10134600" cy="6591301"/>
          </a:xfrm>
          <a:prstGeom prst="rect">
            <a:avLst/>
          </a:prstGeom>
          <a:ln w="12700">
            <a:miter lim="400000"/>
          </a:ln>
        </p:spPr>
      </p:pic>
      <p:sp>
        <p:nvSpPr>
          <p:cNvPr id="200" name="Detaljnija analiza klastera i raspodela vrednosti u projektu i izveštaju."/>
          <p:cNvSpPr txBox="1"/>
          <p:nvPr/>
        </p:nvSpPr>
        <p:spPr>
          <a:xfrm>
            <a:off x="3362857" y="8446151"/>
            <a:ext cx="6690712"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i="1" sz="1700">
                <a:solidFill>
                  <a:srgbClr val="000000"/>
                </a:solidFill>
                <a:latin typeface="Helvetica"/>
                <a:ea typeface="Helvetica"/>
                <a:cs typeface="Helvetica"/>
                <a:sym typeface="Helvetica"/>
              </a:defRPr>
            </a:lvl1pPr>
          </a:lstStyle>
          <a:p>
            <a:pPr/>
            <a:r>
              <a:t>Detaljnija analiza klastera i raspodela vrednosti u projektu i izveštaju.</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oređenje modela"/>
          <p:cNvSpPr txBox="1"/>
          <p:nvPr>
            <p:ph type="title"/>
          </p:nvPr>
        </p:nvSpPr>
        <p:spPr>
          <a:prstGeom prst="rect">
            <a:avLst/>
          </a:prstGeom>
        </p:spPr>
        <p:txBody>
          <a:bodyPr/>
          <a:lstStyle>
            <a:lvl1pPr>
              <a:defRPr>
                <a:latin typeface="Helvetica"/>
                <a:ea typeface="Helvetica"/>
                <a:cs typeface="Helvetica"/>
                <a:sym typeface="Helvetica"/>
              </a:defRPr>
            </a:lvl1pPr>
          </a:lstStyle>
          <a:p>
            <a:pPr/>
            <a:r>
              <a:t>Poređenje modela</a:t>
            </a:r>
          </a:p>
        </p:txBody>
      </p:sp>
      <p:pic>
        <p:nvPicPr>
          <p:cNvPr id="203" name="Screenshot 2023-09-15 at 03.07.58.png" descr="Screenshot 2023-09-15 at 03.07.58.png"/>
          <p:cNvPicPr>
            <a:picLocks noChangeAspect="1"/>
          </p:cNvPicPr>
          <p:nvPr/>
        </p:nvPicPr>
        <p:blipFill>
          <a:blip r:embed="rId2">
            <a:extLst/>
          </a:blip>
          <a:stretch>
            <a:fillRect/>
          </a:stretch>
        </p:blipFill>
        <p:spPr>
          <a:xfrm>
            <a:off x="1429984" y="3415223"/>
            <a:ext cx="10144832" cy="490435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Pravila pridruživanja"/>
          <p:cNvSpPr txBox="1"/>
          <p:nvPr>
            <p:ph type="title"/>
          </p:nvPr>
        </p:nvSpPr>
        <p:spPr>
          <a:prstGeom prst="rect">
            <a:avLst/>
          </a:prstGeom>
        </p:spPr>
        <p:txBody>
          <a:bodyPr/>
          <a:lstStyle/>
          <a:p>
            <a:pPr/>
            <a:r>
              <a:t>Pravila pridruživanja</a:t>
            </a:r>
          </a:p>
        </p:txBody>
      </p:sp>
      <p:pic>
        <p:nvPicPr>
          <p:cNvPr id="206" name="Screenshot 2023-09-15 at 11.49.38.png" descr="Screenshot 2023-09-15 at 11.49.38.png"/>
          <p:cNvPicPr>
            <a:picLocks noChangeAspect="1"/>
          </p:cNvPicPr>
          <p:nvPr/>
        </p:nvPicPr>
        <p:blipFill>
          <a:blip r:embed="rId2">
            <a:extLst/>
          </a:blip>
          <a:stretch>
            <a:fillRect/>
          </a:stretch>
        </p:blipFill>
        <p:spPr>
          <a:xfrm>
            <a:off x="2735441" y="2649876"/>
            <a:ext cx="7533918" cy="643504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Uvod"/>
          <p:cNvSpPr txBox="1"/>
          <p:nvPr>
            <p:ph type="title"/>
          </p:nvPr>
        </p:nvSpPr>
        <p:spPr>
          <a:prstGeom prst="rect">
            <a:avLst/>
          </a:prstGeom>
        </p:spPr>
        <p:txBody>
          <a:bodyPr/>
          <a:lstStyle>
            <a:lvl1pPr>
              <a:defRPr>
                <a:latin typeface="Helvetica"/>
                <a:ea typeface="Helvetica"/>
                <a:cs typeface="Helvetica"/>
                <a:sym typeface="Helvetica"/>
              </a:defRPr>
            </a:lvl1pPr>
          </a:lstStyle>
          <a:p>
            <a:pPr/>
            <a:r>
              <a:t>Uvod</a:t>
            </a:r>
          </a:p>
        </p:txBody>
      </p:sp>
      <p:sp>
        <p:nvSpPr>
          <p:cNvPr id="135" name="Koronavirusna bolest 2019 (engl. Coronavirus disease 2019), prepoznatljiva pod skraćenicom kovid 19 ili COVID-19, zarazna je bolest uzrokovana teškim akutnim respiratornim sindromom virus korona 2 (SARS-CoV-2). Bolest se od 2019. proširila na ceo svet što je dovelo do pandemije virusa korona 2019/20.…"/>
          <p:cNvSpPr txBox="1"/>
          <p:nvPr>
            <p:ph type="body" idx="1"/>
          </p:nvPr>
        </p:nvSpPr>
        <p:spPr>
          <a:xfrm>
            <a:off x="647700" y="2417588"/>
            <a:ext cx="11709401" cy="6899624"/>
          </a:xfrm>
          <a:prstGeom prst="rect">
            <a:avLst/>
          </a:prstGeom>
        </p:spPr>
        <p:txBody>
          <a:bodyPr anchor="t"/>
          <a:lstStyle/>
          <a:p>
            <a:pPr marL="0" indent="0" defTabSz="443484">
              <a:spcBef>
                <a:spcPts val="0"/>
              </a:spcBef>
              <a:buSzTx/>
              <a:buNone/>
              <a:defRPr sz="1940">
                <a:solidFill>
                  <a:srgbClr val="000000"/>
                </a:solidFill>
                <a:latin typeface="Helvetica"/>
                <a:ea typeface="Helvetica"/>
                <a:cs typeface="Helvetica"/>
                <a:sym typeface="Helvetica"/>
              </a:defRPr>
            </a:pPr>
            <a:r>
              <a:t>Koronavirusna bolest 2019 (engl. Coronavirus disease 2019), prepoznatljiva pod skraćenicom kovid 19 ili COVID-19, zarazna je bolest uzrokovana teškim akutnim respiratornim sindromom virus korona 2 (SARS-CoV-2). Bolest se od 2019. proširila na ceo svet što je dovelo do pandemije virusa korona 2019/20. </a:t>
            </a:r>
          </a:p>
          <a:p>
            <a:pPr marL="0" indent="0" defTabSz="443484">
              <a:spcBef>
                <a:spcPts val="0"/>
              </a:spcBef>
              <a:buSzTx/>
              <a:buNone/>
              <a:defRPr sz="1940">
                <a:solidFill>
                  <a:srgbClr val="000000"/>
                </a:solidFill>
                <a:latin typeface="Helvetica"/>
                <a:ea typeface="Helvetica"/>
                <a:cs typeface="Helvetica"/>
                <a:sym typeface="Helvetica"/>
              </a:defRPr>
            </a:pPr>
            <a:r>
              <a:t>Pandemija je ostavila snažan pečat na svakodnevni život ljudi već više od dve godine. Medju mnogim posledicama pandemije nalaze se i psihološke, koje su doprinele masovnim pojavama anksioznosti i depresije. </a:t>
            </a: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p>
          <a:p>
            <a:pPr marL="0" indent="0" defTabSz="443484">
              <a:spcBef>
                <a:spcPts val="0"/>
              </a:spcBef>
              <a:buSzTx/>
              <a:buNone/>
              <a:defRPr sz="1940">
                <a:solidFill>
                  <a:srgbClr val="000000"/>
                </a:solidFill>
                <a:latin typeface="Helvetica"/>
                <a:ea typeface="Helvetica"/>
                <a:cs typeface="Helvetica"/>
                <a:sym typeface="Helvetica"/>
              </a:defRPr>
            </a:pPr>
            <a:r>
              <a:t>Cilj ovog projekta je kako su različiti aspekti života, kao što su radne navike i novo radno okruženje, produktivnost, društveni i porodični odnosi, opuštenost,... se promenili i u kojoj meri su se pojedinci prilagodili novim okolnostima, a najviše kako je to uticalo na emocionalnom nivou.</a:t>
            </a:r>
          </a:p>
        </p:txBody>
      </p:sp>
      <p:pic>
        <p:nvPicPr>
          <p:cNvPr id="136" name="p086qbqx.jpeg" descr="p086qbqx.jpeg"/>
          <p:cNvPicPr>
            <a:picLocks noChangeAspect="1"/>
          </p:cNvPicPr>
          <p:nvPr/>
        </p:nvPicPr>
        <p:blipFill>
          <a:blip r:embed="rId2">
            <a:extLst/>
          </a:blip>
          <a:stretch>
            <a:fillRect/>
          </a:stretch>
        </p:blipFill>
        <p:spPr>
          <a:xfrm>
            <a:off x="3674438" y="4932790"/>
            <a:ext cx="4856283" cy="273166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Zaključak"/>
          <p:cNvSpPr txBox="1"/>
          <p:nvPr>
            <p:ph type="title"/>
          </p:nvPr>
        </p:nvSpPr>
        <p:spPr>
          <a:prstGeom prst="rect">
            <a:avLst/>
          </a:prstGeom>
        </p:spPr>
        <p:txBody>
          <a:bodyPr/>
          <a:lstStyle>
            <a:lvl1pPr>
              <a:defRPr>
                <a:latin typeface="Helvetica"/>
                <a:ea typeface="Helvetica"/>
                <a:cs typeface="Helvetica"/>
                <a:sym typeface="Helvetica"/>
              </a:defRPr>
            </a:lvl1pPr>
          </a:lstStyle>
          <a:p>
            <a:pPr/>
            <a:r>
              <a:t>Zaključak</a:t>
            </a:r>
          </a:p>
        </p:txBody>
      </p:sp>
      <p:sp>
        <p:nvSpPr>
          <p:cNvPr id="209" name="Iz ove analize možemo zaključiti da su psihološke promene jako složene i nije ih lako predvideti. Različiti faktori igraju ključnu ulogu u oblikovanju psihološkog stanja pojedinaca, a njihove međusobne veze su veoma kompleksne.…"/>
          <p:cNvSpPr txBox="1"/>
          <p:nvPr>
            <p:ph type="body" idx="4294967295"/>
          </p:nvPr>
        </p:nvSpPr>
        <p:spPr>
          <a:prstGeom prst="rect">
            <a:avLst/>
          </a:prstGeom>
        </p:spPr>
        <p:txBody>
          <a:bodyPr/>
          <a:lstStyle/>
          <a:p>
            <a:pPr marL="0" indent="0" defTabSz="457200">
              <a:spcBef>
                <a:spcPts val="0"/>
              </a:spcBef>
              <a:buSzTx/>
              <a:buNone/>
              <a:defRPr sz="2000">
                <a:solidFill>
                  <a:srgbClr val="000000"/>
                </a:solidFill>
                <a:latin typeface="Helvetica"/>
                <a:ea typeface="Helvetica"/>
                <a:cs typeface="Helvetica"/>
                <a:sym typeface="Helvetica"/>
              </a:defRPr>
            </a:pPr>
            <a:r>
              <a:t>Iz ove analize možemo zaključiti da su psihološke promene jako složene i nije ih lako predvideti. Različiti faktori igraju ključnu ulogu u oblikovanju psihološkog stanja pojedinaca, a njihove međusobne veze su veoma kompleksne.</a:t>
            </a:r>
          </a:p>
          <a:p>
            <a:pPr marL="0" indent="0" defTabSz="457200">
              <a:spcBef>
                <a:spcPts val="0"/>
              </a:spcBef>
              <a:buSzTx/>
              <a:buNone/>
              <a:defRPr sz="2000">
                <a:solidFill>
                  <a:srgbClr val="000000"/>
                </a:solidFill>
                <a:latin typeface="Helvetica"/>
                <a:ea typeface="Helvetica"/>
                <a:cs typeface="Helvetica"/>
                <a:sym typeface="Helvetica"/>
              </a:defRPr>
            </a:pPr>
          </a:p>
          <a:p>
            <a:pPr marL="0" indent="0" defTabSz="457200">
              <a:spcBef>
                <a:spcPts val="0"/>
              </a:spcBef>
              <a:buSzTx/>
              <a:buNone/>
              <a:defRPr sz="2000">
                <a:solidFill>
                  <a:srgbClr val="000000"/>
                </a:solidFill>
                <a:latin typeface="Helvetica"/>
                <a:ea typeface="Helvetica"/>
                <a:cs typeface="Helvetica"/>
                <a:sym typeface="Helvetica"/>
              </a:defRPr>
            </a:pPr>
            <a:r>
              <a:t>Najvažniji faktor koji se izdvojio je koliko lako su se ljudi prilagodili online radu, produktivnost, kvalitet spavanja i veze sa porodicom. Osobe koje su dale visoke ocene ovim atributima, češće su bili povezani sa boljim psihološkim stanjem.</a:t>
            </a:r>
          </a:p>
          <a:p>
            <a:pPr marL="0" indent="0" defTabSz="457200">
              <a:spcBef>
                <a:spcPts val="0"/>
              </a:spcBef>
              <a:buSzTx/>
              <a:buNone/>
              <a:defRPr sz="2000">
                <a:solidFill>
                  <a:srgbClr val="000000"/>
                </a:solidFill>
                <a:latin typeface="Helvetica"/>
                <a:ea typeface="Helvetica"/>
                <a:cs typeface="Helvetica"/>
                <a:sym typeface="Helvetica"/>
              </a:defRPr>
            </a:pPr>
            <a:r>
              <a:t>Osim toga, analiza je pokazala da različite ciljne grupe (starosne grupe, zanimanje, pol) mogu doživeti različite psihološke promene u istim uslovima i da sve to zaavisi od specifičnih karakteristika pojedinaca.</a:t>
            </a:r>
          </a:p>
          <a:p>
            <a:pPr marL="0" indent="0" defTabSz="457200">
              <a:spcBef>
                <a:spcPts val="0"/>
              </a:spcBef>
              <a:buSzTx/>
              <a:buNone/>
              <a:defRPr sz="2000">
                <a:solidFill>
                  <a:srgbClr val="000000"/>
                </a:solidFill>
                <a:latin typeface="Helvetica"/>
                <a:ea typeface="Helvetica"/>
                <a:cs typeface="Helvetica"/>
                <a:sym typeface="Helvetica"/>
              </a:defRPr>
            </a:pPr>
          </a:p>
          <a:p>
            <a:pPr marL="0" indent="0" defTabSz="457200">
              <a:spcBef>
                <a:spcPts val="0"/>
              </a:spcBef>
              <a:buSzTx/>
              <a:buNone/>
              <a:defRPr sz="2000">
                <a:solidFill>
                  <a:srgbClr val="000000"/>
                </a:solidFill>
                <a:latin typeface="Helvetica"/>
                <a:ea typeface="Helvetica"/>
                <a:cs typeface="Helvetica"/>
                <a:sym typeface="Helvetica"/>
              </a:defRPr>
            </a:pPr>
          </a:p>
          <a:p>
            <a:pPr marL="0" indent="0" defTabSz="457200">
              <a:spcBef>
                <a:spcPts val="0"/>
              </a:spcBef>
              <a:buSzTx/>
              <a:buNone/>
              <a:defRPr sz="2000">
                <a:solidFill>
                  <a:srgbClr val="000000"/>
                </a:solidFill>
                <a:latin typeface="Helvetica"/>
                <a:ea typeface="Helvetica"/>
                <a:cs typeface="Helvetica"/>
                <a:sym typeface="Helvetica"/>
              </a:defRPr>
            </a:pPr>
          </a:p>
          <a:p>
            <a:pPr marL="0" indent="0" defTabSz="457200">
              <a:spcBef>
                <a:spcPts val="0"/>
              </a:spcBef>
              <a:buSzTx/>
              <a:buNone/>
              <a:defRPr sz="2000">
                <a:solidFill>
                  <a:srgbClr val="000000"/>
                </a:solidFill>
                <a:latin typeface="Helvetica"/>
                <a:ea typeface="Helvetica"/>
                <a:cs typeface="Helvetica"/>
                <a:sym typeface="Helvetica"/>
              </a:defRPr>
            </a:pPr>
            <a:r>
              <a:t>Ovo istraživanje o psihološkim promenama tokom pandemije naglašava kompleksnost ovog fenomena. Promene u načinu života tokom pandemije ne mogu se jednostavno svesti na jedno pravilo ili obrazac. Različiti faktori i specifične karakteristike osobe igraju ključnu ulogu u oblikovanju psihološkog stanja pojedinca.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Analiza podataka"/>
          <p:cNvSpPr txBox="1"/>
          <p:nvPr>
            <p:ph type="title"/>
          </p:nvPr>
        </p:nvSpPr>
        <p:spPr>
          <a:prstGeom prst="rect">
            <a:avLst/>
          </a:prstGeom>
        </p:spPr>
        <p:txBody>
          <a:bodyPr/>
          <a:lstStyle>
            <a:lvl1pPr>
              <a:defRPr>
                <a:latin typeface="Helvetica"/>
                <a:ea typeface="Helvetica"/>
                <a:cs typeface="Helvetica"/>
                <a:sym typeface="Helvetica"/>
              </a:defRPr>
            </a:lvl1pPr>
          </a:lstStyle>
          <a:p>
            <a:pPr/>
            <a:r>
              <a:t>Analiza podataka</a:t>
            </a:r>
          </a:p>
        </p:txBody>
      </p:sp>
      <p:pic>
        <p:nvPicPr>
          <p:cNvPr id="139" name="Screenshot 2023-09-15 at 12.58.19.png" descr="Screenshot 2023-09-15 at 12.58.19.png"/>
          <p:cNvPicPr>
            <a:picLocks noChangeAspect="1"/>
          </p:cNvPicPr>
          <p:nvPr/>
        </p:nvPicPr>
        <p:blipFill>
          <a:blip r:embed="rId2">
            <a:extLst/>
          </a:blip>
          <a:stretch>
            <a:fillRect/>
          </a:stretch>
        </p:blipFill>
        <p:spPr>
          <a:xfrm>
            <a:off x="3886200" y="2952750"/>
            <a:ext cx="5232400" cy="58293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Screenshot 2023-09-15 at 03.44.47.png" descr="Screenshot 2023-09-15 at 03.44.47.png"/>
          <p:cNvPicPr>
            <a:picLocks noChangeAspect="1"/>
          </p:cNvPicPr>
          <p:nvPr/>
        </p:nvPicPr>
        <p:blipFill>
          <a:blip r:embed="rId2">
            <a:extLst/>
          </a:blip>
          <a:stretch>
            <a:fillRect/>
          </a:stretch>
        </p:blipFill>
        <p:spPr>
          <a:xfrm>
            <a:off x="2544536" y="539750"/>
            <a:ext cx="7915728" cy="3677706"/>
          </a:xfrm>
          <a:prstGeom prst="rect">
            <a:avLst/>
          </a:prstGeom>
          <a:ln w="12700">
            <a:miter lim="400000"/>
          </a:ln>
        </p:spPr>
      </p:pic>
      <p:pic>
        <p:nvPicPr>
          <p:cNvPr id="142" name="Screenshot 2023-09-15 at 03.45.40.png" descr="Screenshot 2023-09-15 at 03.45.40.png"/>
          <p:cNvPicPr>
            <a:picLocks noChangeAspect="1"/>
          </p:cNvPicPr>
          <p:nvPr/>
        </p:nvPicPr>
        <p:blipFill>
          <a:blip r:embed="rId3">
            <a:extLst/>
          </a:blip>
          <a:stretch>
            <a:fillRect/>
          </a:stretch>
        </p:blipFill>
        <p:spPr>
          <a:xfrm>
            <a:off x="3771900" y="4393814"/>
            <a:ext cx="5971979" cy="481368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Screenshot 2023-09-15 at 13.02.16.png" descr="Screenshot 2023-09-15 at 13.02.16.png"/>
          <p:cNvPicPr>
            <a:picLocks noChangeAspect="1"/>
          </p:cNvPicPr>
          <p:nvPr/>
        </p:nvPicPr>
        <p:blipFill>
          <a:blip r:embed="rId2">
            <a:extLst/>
          </a:blip>
          <a:stretch>
            <a:fillRect/>
          </a:stretch>
        </p:blipFill>
        <p:spPr>
          <a:xfrm>
            <a:off x="659726" y="757132"/>
            <a:ext cx="5619389" cy="8194465"/>
          </a:xfrm>
          <a:prstGeom prst="rect">
            <a:avLst/>
          </a:prstGeom>
          <a:ln w="12700">
            <a:miter lim="400000"/>
          </a:ln>
        </p:spPr>
      </p:pic>
      <p:pic>
        <p:nvPicPr>
          <p:cNvPr id="145" name="Screenshot 2023-09-15 at 13.02.58.png" descr="Screenshot 2023-09-15 at 13.02.58.png"/>
          <p:cNvPicPr>
            <a:picLocks noChangeAspect="1"/>
          </p:cNvPicPr>
          <p:nvPr/>
        </p:nvPicPr>
        <p:blipFill>
          <a:blip r:embed="rId3">
            <a:extLst/>
          </a:blip>
          <a:stretch>
            <a:fillRect/>
          </a:stretch>
        </p:blipFill>
        <p:spPr>
          <a:xfrm>
            <a:off x="6586351" y="757132"/>
            <a:ext cx="5770749" cy="81944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Screenshot 2023-09-15 at 13.04.26.png" descr="Screenshot 2023-09-15 at 13.04.26.png"/>
          <p:cNvPicPr>
            <a:picLocks noChangeAspect="1"/>
          </p:cNvPicPr>
          <p:nvPr/>
        </p:nvPicPr>
        <p:blipFill>
          <a:blip r:embed="rId2">
            <a:extLst/>
          </a:blip>
          <a:stretch>
            <a:fillRect/>
          </a:stretch>
        </p:blipFill>
        <p:spPr>
          <a:xfrm>
            <a:off x="645273" y="2037941"/>
            <a:ext cx="6302266" cy="5677718"/>
          </a:xfrm>
          <a:prstGeom prst="rect">
            <a:avLst/>
          </a:prstGeom>
          <a:ln w="12700">
            <a:miter lim="400000"/>
          </a:ln>
        </p:spPr>
      </p:pic>
      <p:pic>
        <p:nvPicPr>
          <p:cNvPr id="148" name="Screenshot 2023-09-15 at 13.04.36.png" descr="Screenshot 2023-09-15 at 13.04.36.png"/>
          <p:cNvPicPr>
            <a:picLocks noChangeAspect="1"/>
          </p:cNvPicPr>
          <p:nvPr/>
        </p:nvPicPr>
        <p:blipFill>
          <a:blip r:embed="rId3">
            <a:extLst/>
          </a:blip>
          <a:stretch>
            <a:fillRect/>
          </a:stretch>
        </p:blipFill>
        <p:spPr>
          <a:xfrm>
            <a:off x="7067628" y="2037941"/>
            <a:ext cx="5315951" cy="567771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Preprocesiranje podataka"/>
          <p:cNvSpPr txBox="1"/>
          <p:nvPr>
            <p:ph type="title"/>
          </p:nvPr>
        </p:nvSpPr>
        <p:spPr>
          <a:prstGeom prst="rect">
            <a:avLst/>
          </a:prstGeom>
        </p:spPr>
        <p:txBody>
          <a:bodyPr/>
          <a:lstStyle>
            <a:lvl1pPr>
              <a:defRPr>
                <a:latin typeface="Helvetica"/>
                <a:ea typeface="Helvetica"/>
                <a:cs typeface="Helvetica"/>
                <a:sym typeface="Helvetica"/>
              </a:defRPr>
            </a:lvl1pPr>
          </a:lstStyle>
          <a:p>
            <a:pPr/>
            <a:r>
              <a:t>Preprocesiranje podataka</a:t>
            </a:r>
          </a:p>
        </p:txBody>
      </p:sp>
      <p:sp>
        <p:nvSpPr>
          <p:cNvPr id="151" name="Uklanjanje grešaka…"/>
          <p:cNvSpPr txBox="1"/>
          <p:nvPr>
            <p:ph type="body" idx="1"/>
          </p:nvPr>
        </p:nvSpPr>
        <p:spPr>
          <a:xfrm>
            <a:off x="758038" y="2628284"/>
            <a:ext cx="11709401" cy="6367278"/>
          </a:xfrm>
          <a:prstGeom prst="rect">
            <a:avLst/>
          </a:prstGeom>
        </p:spPr>
        <p:txBody>
          <a:bodyPr/>
          <a:lstStyle/>
          <a:p>
            <a:pPr>
              <a:buBlip>
                <a:blip r:embed="rId2"/>
              </a:buBlip>
              <a:defRPr sz="2500">
                <a:solidFill>
                  <a:srgbClr val="000000"/>
                </a:solidFill>
                <a:latin typeface="Helvetica"/>
                <a:ea typeface="Helvetica"/>
                <a:cs typeface="Helvetica"/>
                <a:sym typeface="Helvetica"/>
              </a:defRPr>
            </a:pPr>
            <a:r>
              <a:t>Uklanjanje grešaka</a:t>
            </a:r>
          </a:p>
          <a:p>
            <a:pPr>
              <a:buBlip>
                <a:blip r:embed="rId2"/>
              </a:buBlip>
              <a:defRPr sz="2500">
                <a:solidFill>
                  <a:srgbClr val="000000"/>
                </a:solidFill>
                <a:latin typeface="Helvetica"/>
                <a:ea typeface="Helvetica"/>
                <a:cs typeface="Helvetica"/>
                <a:sym typeface="Helvetica"/>
              </a:defRPr>
            </a:pPr>
            <a:r>
              <a:t>Nedostajuće vrednosti</a:t>
            </a:r>
          </a:p>
          <a:p>
            <a:pPr>
              <a:buBlip>
                <a:blip r:embed="rId2"/>
              </a:buBlip>
              <a:defRPr sz="2500">
                <a:solidFill>
                  <a:srgbClr val="000000"/>
                </a:solidFill>
                <a:latin typeface="Helvetica"/>
                <a:ea typeface="Helvetica"/>
                <a:cs typeface="Helvetica"/>
                <a:sym typeface="Helvetica"/>
              </a:defRPr>
            </a:pPr>
            <a:r>
              <a:t>Kodiranje kategoričkih atributa</a:t>
            </a:r>
          </a:p>
          <a:p>
            <a:pPr>
              <a:buBlip>
                <a:blip r:embed="rId2"/>
              </a:buBlip>
              <a:defRPr sz="2500">
                <a:solidFill>
                  <a:srgbClr val="000000"/>
                </a:solidFill>
                <a:latin typeface="Helvetica"/>
                <a:ea typeface="Helvetica"/>
                <a:cs typeface="Helvetica"/>
                <a:sym typeface="Helvetica"/>
              </a:defRPr>
            </a:pPr>
            <a:r>
              <a:t>Podela na trening i test skup (klasifikacija)</a:t>
            </a:r>
          </a:p>
          <a:p>
            <a:pPr>
              <a:buBlip>
                <a:blip r:embed="rId2"/>
              </a:buBlip>
              <a:defRPr sz="2500">
                <a:solidFill>
                  <a:srgbClr val="000000"/>
                </a:solidFill>
                <a:latin typeface="Helvetica"/>
                <a:ea typeface="Helvetica"/>
                <a:cs typeface="Helvetica"/>
                <a:sym typeface="Helvetica"/>
              </a:defRPr>
            </a:pPr>
            <a:r>
              <a:t>Normalizacija</a:t>
            </a:r>
          </a:p>
          <a:p>
            <a:pPr>
              <a:buBlip>
                <a:blip r:embed="rId2"/>
              </a:buBlip>
              <a:defRPr sz="2500">
                <a:solidFill>
                  <a:srgbClr val="000000"/>
                </a:solidFill>
                <a:latin typeface="Helvetica"/>
                <a:ea typeface="Helvetica"/>
                <a:cs typeface="Helvetica"/>
                <a:sym typeface="Helvetica"/>
              </a:defRPr>
            </a:pPr>
            <a:r>
              <a:t>Čuvanje podataka za dalju upotrebu</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Klasifikacija"/>
          <p:cNvSpPr txBox="1"/>
          <p:nvPr>
            <p:ph type="title"/>
          </p:nvPr>
        </p:nvSpPr>
        <p:spPr>
          <a:prstGeom prst="rect">
            <a:avLst/>
          </a:prstGeom>
        </p:spPr>
        <p:txBody>
          <a:bodyPr/>
          <a:lstStyle>
            <a:lvl1pPr>
              <a:defRPr>
                <a:latin typeface="Helvetica"/>
                <a:ea typeface="Helvetica"/>
                <a:cs typeface="Helvetica"/>
                <a:sym typeface="Helvetica"/>
              </a:defRPr>
            </a:lvl1pPr>
          </a:lstStyle>
          <a:p>
            <a:pPr/>
            <a:r>
              <a:t>Klasifikacija</a:t>
            </a:r>
          </a:p>
        </p:txBody>
      </p:sp>
      <p:sp>
        <p:nvSpPr>
          <p:cNvPr id="154" name="Cilj istraživanja je razumeti kako su različite promene načina života uticale na psihološko stanje pojedinaca.…"/>
          <p:cNvSpPr txBox="1"/>
          <p:nvPr>
            <p:ph type="body" idx="1"/>
          </p:nvPr>
        </p:nvSpPr>
        <p:spPr>
          <a:xfrm>
            <a:off x="758038" y="2145982"/>
            <a:ext cx="11709401" cy="7442836"/>
          </a:xfrm>
          <a:prstGeom prst="rect">
            <a:avLst/>
          </a:prstGeom>
        </p:spPr>
        <p:txBody>
          <a:bodyPr/>
          <a:lstStyle/>
          <a:p>
            <a:pPr marL="198474" indent="-198474" defTabSz="457200">
              <a:spcBef>
                <a:spcPts val="500"/>
              </a:spcBef>
              <a:buBlip>
                <a:blip r:embed="rId2"/>
              </a:buBlip>
              <a:defRPr sz="1900">
                <a:solidFill>
                  <a:srgbClr val="000000"/>
                </a:solidFill>
                <a:latin typeface="Helvetica"/>
                <a:ea typeface="Helvetica"/>
                <a:cs typeface="Helvetica"/>
                <a:sym typeface="Helvetica"/>
              </a:defRPr>
            </a:pPr>
            <a:r>
              <a:t>Cilj istraživa</a:t>
            </a:r>
            <a:r>
              <a:rPr sz="2100"/>
              <a:t>nja je razumeti kako</a:t>
            </a:r>
            <a:r>
              <a:rPr sz="2000"/>
              <a:t> su različite promene načina života uticale na psihološko stanje pojedinaca.</a:t>
            </a:r>
            <a:endParaRPr sz="2000"/>
          </a:p>
          <a:p>
            <a:pPr marL="198474" indent="-198474" defTabSz="457200">
              <a:spcBef>
                <a:spcPts val="0"/>
              </a:spcBef>
              <a:buBlip>
                <a:blip r:embed="rId2"/>
              </a:buBlip>
              <a:defRPr sz="2000">
                <a:solidFill>
                  <a:srgbClr val="000000"/>
                </a:solidFill>
                <a:latin typeface="Helvetica"/>
                <a:ea typeface="Helvetica"/>
                <a:cs typeface="Helvetica"/>
                <a:sym typeface="Helvetica"/>
              </a:defRPr>
            </a:pPr>
            <a:r>
              <a:t>Za merenje stepena promene načina života tokom pandemije COVID-19 konstruisana je ciljna promenljiva ‘lifestyle_change’ na osnovu atributa: </a:t>
            </a:r>
            <a:r>
              <a:rPr u="sng"/>
              <a:t>'prod_inc', 'sleep_bal', 'new_skill', 'fam_connect', 'relaxed' i 'self_time'</a:t>
            </a:r>
            <a:r>
              <a:t>. Izbor baš ovih atributa je iz više razloga:</a:t>
            </a:r>
          </a:p>
          <a:p>
            <a:pPr lvl="1" marL="988827" indent="-303027" defTabSz="457200">
              <a:spcBef>
                <a:spcPts val="0"/>
              </a:spcBef>
              <a:buSzPct val="100000"/>
              <a:buAutoNum type="arabicPeriod" startAt="1"/>
              <a:defRPr b="1" sz="2000">
                <a:solidFill>
                  <a:srgbClr val="000000"/>
                </a:solidFill>
                <a:latin typeface="Helvetica"/>
                <a:ea typeface="Helvetica"/>
                <a:cs typeface="Helvetica"/>
                <a:sym typeface="Helvetica"/>
              </a:defRPr>
            </a:pPr>
            <a:r>
              <a:t>Matrica korelacije: </a:t>
            </a:r>
            <a:r>
              <a:rPr b="0"/>
              <a:t>Na osnovu analize matrice korelacije zaključili smo da su ovi atributi imali najviše uticaja na ostale atribute koji se odnose na promenu načina života, što ukazuje na njihov potencijalni značaj.</a:t>
            </a:r>
          </a:p>
          <a:p>
            <a:pPr lvl="1" marL="988827" indent="-303027" defTabSz="457200">
              <a:spcBef>
                <a:spcPts val="500"/>
              </a:spcBef>
              <a:buSzPct val="100000"/>
              <a:buAutoNum type="arabicPeriod" startAt="1"/>
              <a:defRPr b="1" sz="2000">
                <a:solidFill>
                  <a:srgbClr val="000000"/>
                </a:solidFill>
                <a:latin typeface="Helvetica"/>
                <a:ea typeface="Helvetica"/>
                <a:cs typeface="Helvetica"/>
                <a:sym typeface="Helvetica"/>
              </a:defRPr>
            </a:pPr>
            <a:r>
              <a:t>Direktan uticaj na psihološko stanje:</a:t>
            </a:r>
            <a:r>
              <a:rPr b="0"/>
              <a:t> Svaki od odabranih atributa direktno se odnosi na aspekte koji mogu značajno uticati na psihološko stanje pojedinaca. Na primer, produktivnost može biti povezano sa osećajem uspeha, opuštenost često povezujemo sa nivoom stresa, režim spavanja ima duboku vezu sa kvalitetom sna i smanjenjem umora, porodica često ima dosta veliki uticaj na nas same,…</a:t>
            </a:r>
            <a:endParaRPr b="0"/>
          </a:p>
          <a:p>
            <a:pPr marL="198474" indent="-198474" defTabSz="457200">
              <a:spcBef>
                <a:spcPts val="0"/>
              </a:spcBef>
              <a:buBlip>
                <a:blip r:embed="rId2"/>
              </a:buBlip>
              <a:defRPr sz="2000">
                <a:solidFill>
                  <a:srgbClr val="000000"/>
                </a:solidFill>
                <a:latin typeface="Helvetica"/>
                <a:ea typeface="Helvetica"/>
                <a:cs typeface="Helvetica"/>
                <a:sym typeface="Helvetica"/>
              </a:defRPr>
            </a:pPr>
            <a:r>
              <a:t>Na osnovu ocena koje opisuju stepen promene konkretnog aspekta, svaku osobu ćemo klasifikovati u jednu od tri kategorije na osnovu srednje vrednosti pojedinačnih ocena:</a:t>
            </a:r>
          </a:p>
          <a:p>
            <a:pPr lvl="1" marL="988827" indent="-303027" defTabSz="457200">
              <a:spcBef>
                <a:spcPts val="0"/>
              </a:spcBef>
              <a:buSzPct val="100000"/>
              <a:buAutoNum type="arabicPeriod" startAt="1"/>
              <a:defRPr sz="2000">
                <a:solidFill>
                  <a:srgbClr val="000000"/>
                </a:solidFill>
                <a:latin typeface="Helvetica"/>
                <a:ea typeface="Helvetica"/>
                <a:cs typeface="Helvetica"/>
                <a:sym typeface="Helvetica"/>
              </a:defRPr>
            </a:pPr>
            <a:r>
              <a:rPr b="1"/>
              <a:t>negativna promena (-1)</a:t>
            </a:r>
            <a:r>
              <a:t>: o &lt; -0.25 </a:t>
            </a:r>
          </a:p>
          <a:p>
            <a:pPr lvl="1" marL="988827" indent="-303027" defTabSz="457200">
              <a:spcBef>
                <a:spcPts val="0"/>
              </a:spcBef>
              <a:buSzPct val="100000"/>
              <a:buAutoNum type="arabicPeriod" startAt="1"/>
              <a:defRPr sz="2000">
                <a:solidFill>
                  <a:srgbClr val="000000"/>
                </a:solidFill>
                <a:latin typeface="Helvetica"/>
                <a:ea typeface="Helvetica"/>
                <a:cs typeface="Helvetica"/>
                <a:sym typeface="Helvetica"/>
              </a:defRPr>
            </a:pPr>
            <a:r>
              <a:rPr b="1"/>
              <a:t>neutralna promena (0)</a:t>
            </a:r>
            <a:r>
              <a:t>: -0.25 &lt;= o &lt;= 0.25</a:t>
            </a:r>
          </a:p>
          <a:p>
            <a:pPr lvl="1" marL="988827" indent="-303027" defTabSz="457200">
              <a:spcBef>
                <a:spcPts val="0"/>
              </a:spcBef>
              <a:buSzPct val="100000"/>
              <a:buAutoNum type="arabicPeriod" startAt="1"/>
              <a:defRPr sz="2000">
                <a:solidFill>
                  <a:srgbClr val="000000"/>
                </a:solidFill>
                <a:latin typeface="Helvetica"/>
                <a:ea typeface="Helvetica"/>
                <a:cs typeface="Helvetica"/>
                <a:sym typeface="Helvetica"/>
              </a:defRPr>
            </a:pPr>
            <a:r>
              <a:rPr b="1"/>
              <a:t>pozitivna promena (1)</a:t>
            </a:r>
            <a:r>
              <a:t>: 0 &gt; 0.25</a:t>
            </a:r>
          </a:p>
          <a:p>
            <a:pPr lvl="3" marL="0" indent="0" defTabSz="457200">
              <a:spcBef>
                <a:spcPts val="0"/>
              </a:spcBef>
              <a:buSzTx/>
              <a:buNone/>
              <a:defRPr sz="2000">
                <a:solidFill>
                  <a:srgbClr val="000000"/>
                </a:solidFill>
                <a:latin typeface="Helvetica"/>
                <a:ea typeface="Helvetica"/>
                <a:cs typeface="Helvetica"/>
                <a:sym typeface="Helvetica"/>
              </a:defRPr>
            </a:pPr>
            <a:r>
              <a:t>   Gde je o srednja ocena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tablo odlučivanja"/>
          <p:cNvSpPr txBox="1"/>
          <p:nvPr>
            <p:ph type="title"/>
          </p:nvPr>
        </p:nvSpPr>
        <p:spPr>
          <a:prstGeom prst="rect">
            <a:avLst/>
          </a:prstGeom>
        </p:spPr>
        <p:txBody>
          <a:bodyPr/>
          <a:lstStyle>
            <a:lvl1pPr>
              <a:defRPr>
                <a:latin typeface="Helvetica"/>
                <a:ea typeface="Helvetica"/>
                <a:cs typeface="Helvetica"/>
                <a:sym typeface="Helvetica"/>
              </a:defRPr>
            </a:lvl1pPr>
          </a:lstStyle>
          <a:p>
            <a:pPr/>
            <a:r>
              <a:t>Stablo odlučivanja</a:t>
            </a:r>
          </a:p>
        </p:txBody>
      </p:sp>
      <p:pic>
        <p:nvPicPr>
          <p:cNvPr id="157" name="Screenshot 2023-09-15 at 13.25.49.png" descr="Screenshot 2023-09-15 at 13.25.49.png"/>
          <p:cNvPicPr>
            <a:picLocks noChangeAspect="1"/>
          </p:cNvPicPr>
          <p:nvPr/>
        </p:nvPicPr>
        <p:blipFill>
          <a:blip r:embed="rId2">
            <a:extLst/>
          </a:blip>
          <a:stretch>
            <a:fillRect/>
          </a:stretch>
        </p:blipFill>
        <p:spPr>
          <a:xfrm>
            <a:off x="2457513" y="3679599"/>
            <a:ext cx="8089774" cy="4375602"/>
          </a:xfrm>
          <a:prstGeom prst="rect">
            <a:avLst/>
          </a:prstGeom>
          <a:ln w="12700">
            <a:miter lim="400000"/>
          </a:ln>
        </p:spPr>
      </p:pic>
      <p:pic>
        <p:nvPicPr>
          <p:cNvPr id="158" name="Screenshot 2023-09-15 at 13.30.15.png" descr="Screenshot 2023-09-15 at 13.30.15.png"/>
          <p:cNvPicPr>
            <a:picLocks noChangeAspect="1"/>
          </p:cNvPicPr>
          <p:nvPr/>
        </p:nvPicPr>
        <p:blipFill>
          <a:blip r:embed="rId3">
            <a:extLst/>
          </a:blip>
          <a:stretch>
            <a:fillRect/>
          </a:stretch>
        </p:blipFill>
        <p:spPr>
          <a:xfrm>
            <a:off x="10574689" y="3678950"/>
            <a:ext cx="2024125" cy="2032254"/>
          </a:xfrm>
          <a:prstGeom prst="rect">
            <a:avLst/>
          </a:prstGeom>
          <a:ln w="12700">
            <a:miter lim="400000"/>
          </a:ln>
        </p:spPr>
      </p:pic>
      <p:pic>
        <p:nvPicPr>
          <p:cNvPr id="159" name="Screenshot 2023-09-15 at 13.30.00.png" descr="Screenshot 2023-09-15 at 13.30.00.png"/>
          <p:cNvPicPr>
            <a:picLocks noChangeAspect="1"/>
          </p:cNvPicPr>
          <p:nvPr/>
        </p:nvPicPr>
        <p:blipFill>
          <a:blip r:embed="rId4">
            <a:extLst/>
          </a:blip>
          <a:stretch>
            <a:fillRect/>
          </a:stretch>
        </p:blipFill>
        <p:spPr>
          <a:xfrm>
            <a:off x="409611" y="3679076"/>
            <a:ext cx="2024125" cy="2032001"/>
          </a:xfrm>
          <a:prstGeom prst="rect">
            <a:avLst/>
          </a:prstGeom>
          <a:ln w="12700">
            <a:miter lim="400000"/>
          </a:ln>
        </p:spPr>
      </p:pic>
      <p:pic>
        <p:nvPicPr>
          <p:cNvPr id="160" name="Screenshot 2023-09-15 at 13.30.33.png" descr="Screenshot 2023-09-15 at 13.30.33.png"/>
          <p:cNvPicPr>
            <a:picLocks noChangeAspect="1"/>
          </p:cNvPicPr>
          <p:nvPr/>
        </p:nvPicPr>
        <p:blipFill>
          <a:blip r:embed="rId5">
            <a:extLst/>
          </a:blip>
          <a:stretch>
            <a:fillRect/>
          </a:stretch>
        </p:blipFill>
        <p:spPr>
          <a:xfrm>
            <a:off x="409611" y="6015794"/>
            <a:ext cx="2024125" cy="2055752"/>
          </a:xfrm>
          <a:prstGeom prst="rect">
            <a:avLst/>
          </a:prstGeom>
          <a:ln w="12700">
            <a:miter lim="400000"/>
          </a:ln>
        </p:spPr>
      </p:pic>
      <p:pic>
        <p:nvPicPr>
          <p:cNvPr id="161" name="Screenshot 2023-09-15 at 13.30.48.png" descr="Screenshot 2023-09-15 at 13.30.48.png"/>
          <p:cNvPicPr>
            <a:picLocks noChangeAspect="1"/>
          </p:cNvPicPr>
          <p:nvPr/>
        </p:nvPicPr>
        <p:blipFill>
          <a:blip r:embed="rId6">
            <a:extLst/>
          </a:blip>
          <a:stretch>
            <a:fillRect/>
          </a:stretch>
        </p:blipFill>
        <p:spPr>
          <a:xfrm>
            <a:off x="10571064" y="6015794"/>
            <a:ext cx="2031375" cy="2055752"/>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